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9" r:id="rId6"/>
    <p:sldId id="260"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287C5-8352-4D58-ADBF-AFEE64C15B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81E163C-3EB9-49E8-9502-0AD5CDD2D8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B2207D5-EA53-40C2-BCC4-CF8AF33BAB3D}"/>
              </a:ext>
            </a:extLst>
          </p:cNvPr>
          <p:cNvSpPr>
            <a:spLocks noGrp="1"/>
          </p:cNvSpPr>
          <p:nvPr>
            <p:ph type="dt" sz="half" idx="10"/>
          </p:nvPr>
        </p:nvSpPr>
        <p:spPr/>
        <p:txBody>
          <a:bodyPr/>
          <a:lstStyle/>
          <a:p>
            <a:fld id="{72BA794F-7C9B-478B-B149-25DEF4BC2E0F}" type="datetimeFigureOut">
              <a:rPr lang="en-GB" smtClean="0"/>
              <a:t>18/10/2022</a:t>
            </a:fld>
            <a:endParaRPr lang="en-GB"/>
          </a:p>
        </p:txBody>
      </p:sp>
      <p:sp>
        <p:nvSpPr>
          <p:cNvPr id="5" name="Footer Placeholder 4">
            <a:extLst>
              <a:ext uri="{FF2B5EF4-FFF2-40B4-BE49-F238E27FC236}">
                <a16:creationId xmlns:a16="http://schemas.microsoft.com/office/drawing/2014/main" id="{FBC62C66-E198-48FA-ADAF-8D9368F749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EAE09B-6B9D-4E7D-92D7-169BF1A18821}"/>
              </a:ext>
            </a:extLst>
          </p:cNvPr>
          <p:cNvSpPr>
            <a:spLocks noGrp="1"/>
          </p:cNvSpPr>
          <p:nvPr>
            <p:ph type="sldNum" sz="quarter" idx="12"/>
          </p:nvPr>
        </p:nvSpPr>
        <p:spPr/>
        <p:txBody>
          <a:bodyPr/>
          <a:lstStyle/>
          <a:p>
            <a:fld id="{2C1D5D0A-183C-4DAA-947F-C8D1DDEF94B0}" type="slidenum">
              <a:rPr lang="en-GB" smtClean="0"/>
              <a:t>‹#›</a:t>
            </a:fld>
            <a:endParaRPr lang="en-GB"/>
          </a:p>
        </p:txBody>
      </p:sp>
    </p:spTree>
    <p:extLst>
      <p:ext uri="{BB962C8B-B14F-4D97-AF65-F5344CB8AC3E}">
        <p14:creationId xmlns:p14="http://schemas.microsoft.com/office/powerpoint/2010/main" val="3965057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844A4-B5D0-488A-AA51-330F8C2EAD0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62B301-1011-4CDD-9679-35DA0A5396F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6DE153-2F9C-4A23-BCE0-3EDDD2D1D136}"/>
              </a:ext>
            </a:extLst>
          </p:cNvPr>
          <p:cNvSpPr>
            <a:spLocks noGrp="1"/>
          </p:cNvSpPr>
          <p:nvPr>
            <p:ph type="dt" sz="half" idx="10"/>
          </p:nvPr>
        </p:nvSpPr>
        <p:spPr/>
        <p:txBody>
          <a:bodyPr/>
          <a:lstStyle/>
          <a:p>
            <a:fld id="{72BA794F-7C9B-478B-B149-25DEF4BC2E0F}" type="datetimeFigureOut">
              <a:rPr lang="en-GB" smtClean="0"/>
              <a:t>18/10/2022</a:t>
            </a:fld>
            <a:endParaRPr lang="en-GB"/>
          </a:p>
        </p:txBody>
      </p:sp>
      <p:sp>
        <p:nvSpPr>
          <p:cNvPr id="5" name="Footer Placeholder 4">
            <a:extLst>
              <a:ext uri="{FF2B5EF4-FFF2-40B4-BE49-F238E27FC236}">
                <a16:creationId xmlns:a16="http://schemas.microsoft.com/office/drawing/2014/main" id="{42037B35-F9E2-4910-AC9F-C1F8F2F4AF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4A88A5-89C2-42F0-80F2-BFAD898DA5A1}"/>
              </a:ext>
            </a:extLst>
          </p:cNvPr>
          <p:cNvSpPr>
            <a:spLocks noGrp="1"/>
          </p:cNvSpPr>
          <p:nvPr>
            <p:ph type="sldNum" sz="quarter" idx="12"/>
          </p:nvPr>
        </p:nvSpPr>
        <p:spPr/>
        <p:txBody>
          <a:bodyPr/>
          <a:lstStyle/>
          <a:p>
            <a:fld id="{2C1D5D0A-183C-4DAA-947F-C8D1DDEF94B0}" type="slidenum">
              <a:rPr lang="en-GB" smtClean="0"/>
              <a:t>‹#›</a:t>
            </a:fld>
            <a:endParaRPr lang="en-GB"/>
          </a:p>
        </p:txBody>
      </p:sp>
    </p:spTree>
    <p:extLst>
      <p:ext uri="{BB962C8B-B14F-4D97-AF65-F5344CB8AC3E}">
        <p14:creationId xmlns:p14="http://schemas.microsoft.com/office/powerpoint/2010/main" val="1356483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56358F-4549-47E6-93DD-D23F0AB3A4A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8199EE-1C94-4FC6-848F-7EAEA19705A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D7AB63-4CEE-4C35-8A5A-7165BD4F8842}"/>
              </a:ext>
            </a:extLst>
          </p:cNvPr>
          <p:cNvSpPr>
            <a:spLocks noGrp="1"/>
          </p:cNvSpPr>
          <p:nvPr>
            <p:ph type="dt" sz="half" idx="10"/>
          </p:nvPr>
        </p:nvSpPr>
        <p:spPr/>
        <p:txBody>
          <a:bodyPr/>
          <a:lstStyle/>
          <a:p>
            <a:fld id="{72BA794F-7C9B-478B-B149-25DEF4BC2E0F}" type="datetimeFigureOut">
              <a:rPr lang="en-GB" smtClean="0"/>
              <a:t>18/10/2022</a:t>
            </a:fld>
            <a:endParaRPr lang="en-GB"/>
          </a:p>
        </p:txBody>
      </p:sp>
      <p:sp>
        <p:nvSpPr>
          <p:cNvPr id="5" name="Footer Placeholder 4">
            <a:extLst>
              <a:ext uri="{FF2B5EF4-FFF2-40B4-BE49-F238E27FC236}">
                <a16:creationId xmlns:a16="http://schemas.microsoft.com/office/drawing/2014/main" id="{07A1D025-405E-4D56-950D-B9EAB20A50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2ED22B-31AE-44F8-B571-6A614647B105}"/>
              </a:ext>
            </a:extLst>
          </p:cNvPr>
          <p:cNvSpPr>
            <a:spLocks noGrp="1"/>
          </p:cNvSpPr>
          <p:nvPr>
            <p:ph type="sldNum" sz="quarter" idx="12"/>
          </p:nvPr>
        </p:nvSpPr>
        <p:spPr/>
        <p:txBody>
          <a:bodyPr/>
          <a:lstStyle/>
          <a:p>
            <a:fld id="{2C1D5D0A-183C-4DAA-947F-C8D1DDEF94B0}" type="slidenum">
              <a:rPr lang="en-GB" smtClean="0"/>
              <a:t>‹#›</a:t>
            </a:fld>
            <a:endParaRPr lang="en-GB"/>
          </a:p>
        </p:txBody>
      </p:sp>
    </p:spTree>
    <p:extLst>
      <p:ext uri="{BB962C8B-B14F-4D97-AF65-F5344CB8AC3E}">
        <p14:creationId xmlns:p14="http://schemas.microsoft.com/office/powerpoint/2010/main" val="1921621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90485-00BF-4FC8-9E57-491F97A0D92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4B1110-2E2A-4995-8486-1E002985042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6FF2FD-5849-47F5-9BE7-C0EFCBBEB8AC}"/>
              </a:ext>
            </a:extLst>
          </p:cNvPr>
          <p:cNvSpPr>
            <a:spLocks noGrp="1"/>
          </p:cNvSpPr>
          <p:nvPr>
            <p:ph type="dt" sz="half" idx="10"/>
          </p:nvPr>
        </p:nvSpPr>
        <p:spPr/>
        <p:txBody>
          <a:bodyPr/>
          <a:lstStyle/>
          <a:p>
            <a:fld id="{72BA794F-7C9B-478B-B149-25DEF4BC2E0F}" type="datetimeFigureOut">
              <a:rPr lang="en-GB" smtClean="0"/>
              <a:t>18/10/2022</a:t>
            </a:fld>
            <a:endParaRPr lang="en-GB"/>
          </a:p>
        </p:txBody>
      </p:sp>
      <p:sp>
        <p:nvSpPr>
          <p:cNvPr id="5" name="Footer Placeholder 4">
            <a:extLst>
              <a:ext uri="{FF2B5EF4-FFF2-40B4-BE49-F238E27FC236}">
                <a16:creationId xmlns:a16="http://schemas.microsoft.com/office/drawing/2014/main" id="{0543EEE3-CCCA-41EF-827C-A02853CA77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DF648B-DF96-4BBB-A9DA-BCD6EB412CEB}"/>
              </a:ext>
            </a:extLst>
          </p:cNvPr>
          <p:cNvSpPr>
            <a:spLocks noGrp="1"/>
          </p:cNvSpPr>
          <p:nvPr>
            <p:ph type="sldNum" sz="quarter" idx="12"/>
          </p:nvPr>
        </p:nvSpPr>
        <p:spPr/>
        <p:txBody>
          <a:bodyPr/>
          <a:lstStyle/>
          <a:p>
            <a:fld id="{2C1D5D0A-183C-4DAA-947F-C8D1DDEF94B0}" type="slidenum">
              <a:rPr lang="en-GB" smtClean="0"/>
              <a:t>‹#›</a:t>
            </a:fld>
            <a:endParaRPr lang="en-GB"/>
          </a:p>
        </p:txBody>
      </p:sp>
    </p:spTree>
    <p:extLst>
      <p:ext uri="{BB962C8B-B14F-4D97-AF65-F5344CB8AC3E}">
        <p14:creationId xmlns:p14="http://schemas.microsoft.com/office/powerpoint/2010/main" val="2632697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1C155-CC7D-4AD1-B02D-27C8039F64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EB0D31E-1167-468B-9A59-D5EF196955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583B8A1-6754-4DDC-821E-027EE2581A6A}"/>
              </a:ext>
            </a:extLst>
          </p:cNvPr>
          <p:cNvSpPr>
            <a:spLocks noGrp="1"/>
          </p:cNvSpPr>
          <p:nvPr>
            <p:ph type="dt" sz="half" idx="10"/>
          </p:nvPr>
        </p:nvSpPr>
        <p:spPr/>
        <p:txBody>
          <a:bodyPr/>
          <a:lstStyle/>
          <a:p>
            <a:fld id="{72BA794F-7C9B-478B-B149-25DEF4BC2E0F}" type="datetimeFigureOut">
              <a:rPr lang="en-GB" smtClean="0"/>
              <a:t>18/10/2022</a:t>
            </a:fld>
            <a:endParaRPr lang="en-GB"/>
          </a:p>
        </p:txBody>
      </p:sp>
      <p:sp>
        <p:nvSpPr>
          <p:cNvPr id="5" name="Footer Placeholder 4">
            <a:extLst>
              <a:ext uri="{FF2B5EF4-FFF2-40B4-BE49-F238E27FC236}">
                <a16:creationId xmlns:a16="http://schemas.microsoft.com/office/drawing/2014/main" id="{2FF074F5-112E-45C8-833D-A5D1F8AC65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D98E62-BAB8-467B-927B-E445F9895648}"/>
              </a:ext>
            </a:extLst>
          </p:cNvPr>
          <p:cNvSpPr>
            <a:spLocks noGrp="1"/>
          </p:cNvSpPr>
          <p:nvPr>
            <p:ph type="sldNum" sz="quarter" idx="12"/>
          </p:nvPr>
        </p:nvSpPr>
        <p:spPr/>
        <p:txBody>
          <a:bodyPr/>
          <a:lstStyle/>
          <a:p>
            <a:fld id="{2C1D5D0A-183C-4DAA-947F-C8D1DDEF94B0}" type="slidenum">
              <a:rPr lang="en-GB" smtClean="0"/>
              <a:t>‹#›</a:t>
            </a:fld>
            <a:endParaRPr lang="en-GB"/>
          </a:p>
        </p:txBody>
      </p:sp>
    </p:spTree>
    <p:extLst>
      <p:ext uri="{BB962C8B-B14F-4D97-AF65-F5344CB8AC3E}">
        <p14:creationId xmlns:p14="http://schemas.microsoft.com/office/powerpoint/2010/main" val="981851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1E9A5-72FB-4268-BABF-C1F9DF3C21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D5DB27-92E0-4E28-8C59-B9AFC3B1A20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30E5929-FF36-4F04-A6A1-C59DD517750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432F262-C6B6-438B-8079-622D645059C7}"/>
              </a:ext>
            </a:extLst>
          </p:cNvPr>
          <p:cNvSpPr>
            <a:spLocks noGrp="1"/>
          </p:cNvSpPr>
          <p:nvPr>
            <p:ph type="dt" sz="half" idx="10"/>
          </p:nvPr>
        </p:nvSpPr>
        <p:spPr/>
        <p:txBody>
          <a:bodyPr/>
          <a:lstStyle/>
          <a:p>
            <a:fld id="{72BA794F-7C9B-478B-B149-25DEF4BC2E0F}" type="datetimeFigureOut">
              <a:rPr lang="en-GB" smtClean="0"/>
              <a:t>18/10/2022</a:t>
            </a:fld>
            <a:endParaRPr lang="en-GB"/>
          </a:p>
        </p:txBody>
      </p:sp>
      <p:sp>
        <p:nvSpPr>
          <p:cNvPr id="6" name="Footer Placeholder 5">
            <a:extLst>
              <a:ext uri="{FF2B5EF4-FFF2-40B4-BE49-F238E27FC236}">
                <a16:creationId xmlns:a16="http://schemas.microsoft.com/office/drawing/2014/main" id="{16D1683A-E657-4624-A7B5-1C7F16AE75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C75F9A2-5B12-48E7-BCD6-DE721BFC7715}"/>
              </a:ext>
            </a:extLst>
          </p:cNvPr>
          <p:cNvSpPr>
            <a:spLocks noGrp="1"/>
          </p:cNvSpPr>
          <p:nvPr>
            <p:ph type="sldNum" sz="quarter" idx="12"/>
          </p:nvPr>
        </p:nvSpPr>
        <p:spPr/>
        <p:txBody>
          <a:bodyPr/>
          <a:lstStyle/>
          <a:p>
            <a:fld id="{2C1D5D0A-183C-4DAA-947F-C8D1DDEF94B0}" type="slidenum">
              <a:rPr lang="en-GB" smtClean="0"/>
              <a:t>‹#›</a:t>
            </a:fld>
            <a:endParaRPr lang="en-GB"/>
          </a:p>
        </p:txBody>
      </p:sp>
    </p:spTree>
    <p:extLst>
      <p:ext uri="{BB962C8B-B14F-4D97-AF65-F5344CB8AC3E}">
        <p14:creationId xmlns:p14="http://schemas.microsoft.com/office/powerpoint/2010/main" val="3236102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5E8AB-C8A8-4C39-B895-0EA25880ABE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B0D5CC9-8E27-42DF-B08D-DE8E278205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4982B7C-1E93-4FA8-8DD4-AE13C1B38B0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23B1F15-6538-4AB7-85CF-41302583AD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A71EA3A-E8BD-46B9-9509-F32DCAA2CAE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393D1AF-C3A9-435E-8746-E3595CE5CB1B}"/>
              </a:ext>
            </a:extLst>
          </p:cNvPr>
          <p:cNvSpPr>
            <a:spLocks noGrp="1"/>
          </p:cNvSpPr>
          <p:nvPr>
            <p:ph type="dt" sz="half" idx="10"/>
          </p:nvPr>
        </p:nvSpPr>
        <p:spPr/>
        <p:txBody>
          <a:bodyPr/>
          <a:lstStyle/>
          <a:p>
            <a:fld id="{72BA794F-7C9B-478B-B149-25DEF4BC2E0F}" type="datetimeFigureOut">
              <a:rPr lang="en-GB" smtClean="0"/>
              <a:t>18/10/2022</a:t>
            </a:fld>
            <a:endParaRPr lang="en-GB"/>
          </a:p>
        </p:txBody>
      </p:sp>
      <p:sp>
        <p:nvSpPr>
          <p:cNvPr id="8" name="Footer Placeholder 7">
            <a:extLst>
              <a:ext uri="{FF2B5EF4-FFF2-40B4-BE49-F238E27FC236}">
                <a16:creationId xmlns:a16="http://schemas.microsoft.com/office/drawing/2014/main" id="{37FFA74A-0956-42A8-B770-903EC4C8970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7AEA96-583B-4CEE-8973-DE95744B898C}"/>
              </a:ext>
            </a:extLst>
          </p:cNvPr>
          <p:cNvSpPr>
            <a:spLocks noGrp="1"/>
          </p:cNvSpPr>
          <p:nvPr>
            <p:ph type="sldNum" sz="quarter" idx="12"/>
          </p:nvPr>
        </p:nvSpPr>
        <p:spPr/>
        <p:txBody>
          <a:bodyPr/>
          <a:lstStyle/>
          <a:p>
            <a:fld id="{2C1D5D0A-183C-4DAA-947F-C8D1DDEF94B0}" type="slidenum">
              <a:rPr lang="en-GB" smtClean="0"/>
              <a:t>‹#›</a:t>
            </a:fld>
            <a:endParaRPr lang="en-GB"/>
          </a:p>
        </p:txBody>
      </p:sp>
    </p:spTree>
    <p:extLst>
      <p:ext uri="{BB962C8B-B14F-4D97-AF65-F5344CB8AC3E}">
        <p14:creationId xmlns:p14="http://schemas.microsoft.com/office/powerpoint/2010/main" val="229542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BCA67-87F1-4C71-80E2-5BE8D1C4EF3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12D1034-03C4-4E92-B1D6-0272B7EECB00}"/>
              </a:ext>
            </a:extLst>
          </p:cNvPr>
          <p:cNvSpPr>
            <a:spLocks noGrp="1"/>
          </p:cNvSpPr>
          <p:nvPr>
            <p:ph type="dt" sz="half" idx="10"/>
          </p:nvPr>
        </p:nvSpPr>
        <p:spPr/>
        <p:txBody>
          <a:bodyPr/>
          <a:lstStyle/>
          <a:p>
            <a:fld id="{72BA794F-7C9B-478B-B149-25DEF4BC2E0F}" type="datetimeFigureOut">
              <a:rPr lang="en-GB" smtClean="0"/>
              <a:t>18/10/2022</a:t>
            </a:fld>
            <a:endParaRPr lang="en-GB"/>
          </a:p>
        </p:txBody>
      </p:sp>
      <p:sp>
        <p:nvSpPr>
          <p:cNvPr id="4" name="Footer Placeholder 3">
            <a:extLst>
              <a:ext uri="{FF2B5EF4-FFF2-40B4-BE49-F238E27FC236}">
                <a16:creationId xmlns:a16="http://schemas.microsoft.com/office/drawing/2014/main" id="{CDF2A584-0DC9-4748-A90C-8EF85B7909A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25F1DA1-46AB-43D8-A63F-5B9B365139EE}"/>
              </a:ext>
            </a:extLst>
          </p:cNvPr>
          <p:cNvSpPr>
            <a:spLocks noGrp="1"/>
          </p:cNvSpPr>
          <p:nvPr>
            <p:ph type="sldNum" sz="quarter" idx="12"/>
          </p:nvPr>
        </p:nvSpPr>
        <p:spPr/>
        <p:txBody>
          <a:bodyPr/>
          <a:lstStyle/>
          <a:p>
            <a:fld id="{2C1D5D0A-183C-4DAA-947F-C8D1DDEF94B0}" type="slidenum">
              <a:rPr lang="en-GB" smtClean="0"/>
              <a:t>‹#›</a:t>
            </a:fld>
            <a:endParaRPr lang="en-GB"/>
          </a:p>
        </p:txBody>
      </p:sp>
    </p:spTree>
    <p:extLst>
      <p:ext uri="{BB962C8B-B14F-4D97-AF65-F5344CB8AC3E}">
        <p14:creationId xmlns:p14="http://schemas.microsoft.com/office/powerpoint/2010/main" val="3190199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AF9E81-676C-4C08-AC8F-05078F78C102}"/>
              </a:ext>
            </a:extLst>
          </p:cNvPr>
          <p:cNvSpPr>
            <a:spLocks noGrp="1"/>
          </p:cNvSpPr>
          <p:nvPr>
            <p:ph type="dt" sz="half" idx="10"/>
          </p:nvPr>
        </p:nvSpPr>
        <p:spPr/>
        <p:txBody>
          <a:bodyPr/>
          <a:lstStyle/>
          <a:p>
            <a:fld id="{72BA794F-7C9B-478B-B149-25DEF4BC2E0F}" type="datetimeFigureOut">
              <a:rPr lang="en-GB" smtClean="0"/>
              <a:t>18/10/2022</a:t>
            </a:fld>
            <a:endParaRPr lang="en-GB"/>
          </a:p>
        </p:txBody>
      </p:sp>
      <p:sp>
        <p:nvSpPr>
          <p:cNvPr id="3" name="Footer Placeholder 2">
            <a:extLst>
              <a:ext uri="{FF2B5EF4-FFF2-40B4-BE49-F238E27FC236}">
                <a16:creationId xmlns:a16="http://schemas.microsoft.com/office/drawing/2014/main" id="{25CDC2CF-8401-4862-BCB4-1BB8DBCB358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C21EDB4-5AF8-4D30-AE04-E0360E7BA697}"/>
              </a:ext>
            </a:extLst>
          </p:cNvPr>
          <p:cNvSpPr>
            <a:spLocks noGrp="1"/>
          </p:cNvSpPr>
          <p:nvPr>
            <p:ph type="sldNum" sz="quarter" idx="12"/>
          </p:nvPr>
        </p:nvSpPr>
        <p:spPr/>
        <p:txBody>
          <a:bodyPr/>
          <a:lstStyle/>
          <a:p>
            <a:fld id="{2C1D5D0A-183C-4DAA-947F-C8D1DDEF94B0}" type="slidenum">
              <a:rPr lang="en-GB" smtClean="0"/>
              <a:t>‹#›</a:t>
            </a:fld>
            <a:endParaRPr lang="en-GB"/>
          </a:p>
        </p:txBody>
      </p:sp>
    </p:spTree>
    <p:extLst>
      <p:ext uri="{BB962C8B-B14F-4D97-AF65-F5344CB8AC3E}">
        <p14:creationId xmlns:p14="http://schemas.microsoft.com/office/powerpoint/2010/main" val="1564610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8C4B-E36D-4223-8F70-B8E2F7482C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B83A093-96B4-4058-8881-51B71A2948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2DF3231-0FEB-4B1F-BCE9-A361807989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FC98203-5155-4DEB-8437-A30F285DD526}"/>
              </a:ext>
            </a:extLst>
          </p:cNvPr>
          <p:cNvSpPr>
            <a:spLocks noGrp="1"/>
          </p:cNvSpPr>
          <p:nvPr>
            <p:ph type="dt" sz="half" idx="10"/>
          </p:nvPr>
        </p:nvSpPr>
        <p:spPr/>
        <p:txBody>
          <a:bodyPr/>
          <a:lstStyle/>
          <a:p>
            <a:fld id="{72BA794F-7C9B-478B-B149-25DEF4BC2E0F}" type="datetimeFigureOut">
              <a:rPr lang="en-GB" smtClean="0"/>
              <a:t>18/10/2022</a:t>
            </a:fld>
            <a:endParaRPr lang="en-GB"/>
          </a:p>
        </p:txBody>
      </p:sp>
      <p:sp>
        <p:nvSpPr>
          <p:cNvPr id="6" name="Footer Placeholder 5">
            <a:extLst>
              <a:ext uri="{FF2B5EF4-FFF2-40B4-BE49-F238E27FC236}">
                <a16:creationId xmlns:a16="http://schemas.microsoft.com/office/drawing/2014/main" id="{B4A3A37C-1F99-440D-8649-F605F9D336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DAC8B13-B9F5-4BF1-ADD0-25C4F2F6D727}"/>
              </a:ext>
            </a:extLst>
          </p:cNvPr>
          <p:cNvSpPr>
            <a:spLocks noGrp="1"/>
          </p:cNvSpPr>
          <p:nvPr>
            <p:ph type="sldNum" sz="quarter" idx="12"/>
          </p:nvPr>
        </p:nvSpPr>
        <p:spPr/>
        <p:txBody>
          <a:bodyPr/>
          <a:lstStyle/>
          <a:p>
            <a:fld id="{2C1D5D0A-183C-4DAA-947F-C8D1DDEF94B0}" type="slidenum">
              <a:rPr lang="en-GB" smtClean="0"/>
              <a:t>‹#›</a:t>
            </a:fld>
            <a:endParaRPr lang="en-GB"/>
          </a:p>
        </p:txBody>
      </p:sp>
    </p:spTree>
    <p:extLst>
      <p:ext uri="{BB962C8B-B14F-4D97-AF65-F5344CB8AC3E}">
        <p14:creationId xmlns:p14="http://schemas.microsoft.com/office/powerpoint/2010/main" val="229584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49399-909D-42D5-9BA3-C0053E4579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29EB12C-4FBA-4F94-BF8E-16845E59D7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A81C21A-4C3F-45E1-A700-BCA408F611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0DB5865-84D2-47A5-826C-36EBBFBAC26F}"/>
              </a:ext>
            </a:extLst>
          </p:cNvPr>
          <p:cNvSpPr>
            <a:spLocks noGrp="1"/>
          </p:cNvSpPr>
          <p:nvPr>
            <p:ph type="dt" sz="half" idx="10"/>
          </p:nvPr>
        </p:nvSpPr>
        <p:spPr/>
        <p:txBody>
          <a:bodyPr/>
          <a:lstStyle/>
          <a:p>
            <a:fld id="{72BA794F-7C9B-478B-B149-25DEF4BC2E0F}" type="datetimeFigureOut">
              <a:rPr lang="en-GB" smtClean="0"/>
              <a:t>18/10/2022</a:t>
            </a:fld>
            <a:endParaRPr lang="en-GB"/>
          </a:p>
        </p:txBody>
      </p:sp>
      <p:sp>
        <p:nvSpPr>
          <p:cNvPr id="6" name="Footer Placeholder 5">
            <a:extLst>
              <a:ext uri="{FF2B5EF4-FFF2-40B4-BE49-F238E27FC236}">
                <a16:creationId xmlns:a16="http://schemas.microsoft.com/office/drawing/2014/main" id="{253EDA94-30C2-4328-A6B1-CFCB2602C1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D5C223-B00D-412C-B80D-9BA20EAF9DDA}"/>
              </a:ext>
            </a:extLst>
          </p:cNvPr>
          <p:cNvSpPr>
            <a:spLocks noGrp="1"/>
          </p:cNvSpPr>
          <p:nvPr>
            <p:ph type="sldNum" sz="quarter" idx="12"/>
          </p:nvPr>
        </p:nvSpPr>
        <p:spPr/>
        <p:txBody>
          <a:bodyPr/>
          <a:lstStyle/>
          <a:p>
            <a:fld id="{2C1D5D0A-183C-4DAA-947F-C8D1DDEF94B0}" type="slidenum">
              <a:rPr lang="en-GB" smtClean="0"/>
              <a:t>‹#›</a:t>
            </a:fld>
            <a:endParaRPr lang="en-GB"/>
          </a:p>
        </p:txBody>
      </p:sp>
    </p:spTree>
    <p:extLst>
      <p:ext uri="{BB962C8B-B14F-4D97-AF65-F5344CB8AC3E}">
        <p14:creationId xmlns:p14="http://schemas.microsoft.com/office/powerpoint/2010/main" val="4174252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084E5C-BF8E-4028-9B59-B0E58B3C8E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65BBC30-8AF3-487F-9294-0377CBC85C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ED7074-A7EF-4A38-941B-4219E6A233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BA794F-7C9B-478B-B149-25DEF4BC2E0F}" type="datetimeFigureOut">
              <a:rPr lang="en-GB" smtClean="0"/>
              <a:t>18/10/2022</a:t>
            </a:fld>
            <a:endParaRPr lang="en-GB"/>
          </a:p>
        </p:txBody>
      </p:sp>
      <p:sp>
        <p:nvSpPr>
          <p:cNvPr id="5" name="Footer Placeholder 4">
            <a:extLst>
              <a:ext uri="{FF2B5EF4-FFF2-40B4-BE49-F238E27FC236}">
                <a16:creationId xmlns:a16="http://schemas.microsoft.com/office/drawing/2014/main" id="{8CA42A2F-4D93-4E9A-AB95-DAC31BE703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3DC7859-09F0-40FD-9F69-36DF5C46B3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D5D0A-183C-4DAA-947F-C8D1DDEF94B0}" type="slidenum">
              <a:rPr lang="en-GB" smtClean="0"/>
              <a:t>‹#›</a:t>
            </a:fld>
            <a:endParaRPr lang="en-GB"/>
          </a:p>
        </p:txBody>
      </p:sp>
    </p:spTree>
    <p:extLst>
      <p:ext uri="{BB962C8B-B14F-4D97-AF65-F5344CB8AC3E}">
        <p14:creationId xmlns:p14="http://schemas.microsoft.com/office/powerpoint/2010/main" val="1736791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VHFLv3k2Ew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youtube.com/watch?v=m_jqkYtfGQ8&amp;t=205s"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bbc.co.uk/news/extra/jGD9WJrVXf/the-mangrove-nine-black-lives-matt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0110F-6D87-4D7E-A939-9A551ACD377E}"/>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8E40C440-53C7-4D4A-85C7-9F0CE6070D95}"/>
              </a:ext>
            </a:extLst>
          </p:cNvPr>
          <p:cNvSpPr>
            <a:spLocks noGrp="1"/>
          </p:cNvSpPr>
          <p:nvPr>
            <p:ph type="subTitle" idx="1"/>
          </p:nvPr>
        </p:nvSpPr>
        <p:spPr/>
        <p:txBody>
          <a:bodyPr/>
          <a:lstStyle/>
          <a:p>
            <a:endParaRPr lang="en-GB"/>
          </a:p>
        </p:txBody>
      </p:sp>
      <p:pic>
        <p:nvPicPr>
          <p:cNvPr id="5" name="Picture 4">
            <a:extLst>
              <a:ext uri="{FF2B5EF4-FFF2-40B4-BE49-F238E27FC236}">
                <a16:creationId xmlns:a16="http://schemas.microsoft.com/office/drawing/2014/main" id="{9C33F6F6-A401-48E8-AC45-EA55AAB5E3AC}"/>
              </a:ext>
            </a:extLst>
          </p:cNvPr>
          <p:cNvPicPr>
            <a:picLocks noChangeAspect="1"/>
          </p:cNvPicPr>
          <p:nvPr/>
        </p:nvPicPr>
        <p:blipFill>
          <a:blip r:embed="rId2"/>
          <a:stretch>
            <a:fillRect/>
          </a:stretch>
        </p:blipFill>
        <p:spPr>
          <a:xfrm>
            <a:off x="541473" y="1010092"/>
            <a:ext cx="10986976" cy="4784651"/>
          </a:xfrm>
          <a:prstGeom prst="rect">
            <a:avLst/>
          </a:prstGeom>
        </p:spPr>
      </p:pic>
      <p:pic>
        <p:nvPicPr>
          <p:cNvPr id="7" name="Picture 6">
            <a:extLst>
              <a:ext uri="{FF2B5EF4-FFF2-40B4-BE49-F238E27FC236}">
                <a16:creationId xmlns:a16="http://schemas.microsoft.com/office/drawing/2014/main" id="{E6455C8C-4552-4FB6-BD25-F6A066DF9F9A}"/>
              </a:ext>
            </a:extLst>
          </p:cNvPr>
          <p:cNvPicPr>
            <a:picLocks noChangeAspect="1"/>
          </p:cNvPicPr>
          <p:nvPr/>
        </p:nvPicPr>
        <p:blipFill>
          <a:blip r:embed="rId3"/>
          <a:stretch>
            <a:fillRect/>
          </a:stretch>
        </p:blipFill>
        <p:spPr>
          <a:xfrm>
            <a:off x="5954232" y="3429000"/>
            <a:ext cx="5574217" cy="3154877"/>
          </a:xfrm>
          <a:prstGeom prst="rect">
            <a:avLst/>
          </a:prstGeom>
        </p:spPr>
      </p:pic>
      <p:sp>
        <p:nvSpPr>
          <p:cNvPr id="9" name="Rectangle 8">
            <a:extLst>
              <a:ext uri="{FF2B5EF4-FFF2-40B4-BE49-F238E27FC236}">
                <a16:creationId xmlns:a16="http://schemas.microsoft.com/office/drawing/2014/main" id="{52F1744C-4542-4A66-9436-1BA794DB0B66}"/>
              </a:ext>
            </a:extLst>
          </p:cNvPr>
          <p:cNvSpPr/>
          <p:nvPr/>
        </p:nvSpPr>
        <p:spPr>
          <a:xfrm>
            <a:off x="-520995" y="24523"/>
            <a:ext cx="10100930" cy="1862048"/>
          </a:xfrm>
          <a:prstGeom prst="rect">
            <a:avLst/>
          </a:prstGeom>
          <a:noFill/>
        </p:spPr>
        <p:txBody>
          <a:bodyPr wrap="square" lIns="91440" tIns="45720" rIns="91440" bIns="45720">
            <a:spAutoFit/>
          </a:bodyPr>
          <a:lstStyle/>
          <a:p>
            <a:pPr algn="ctr"/>
            <a:r>
              <a:rPr lang="en-US" sz="115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63500" dist="50800" dir="13500000">
                    <a:prstClr val="black">
                      <a:alpha val="50000"/>
                    </a:prstClr>
                  </a:innerShdw>
                </a:effectLst>
              </a:rPr>
              <a:t>October is…</a:t>
            </a:r>
          </a:p>
        </p:txBody>
      </p:sp>
    </p:spTree>
    <p:extLst>
      <p:ext uri="{BB962C8B-B14F-4D97-AF65-F5344CB8AC3E}">
        <p14:creationId xmlns:p14="http://schemas.microsoft.com/office/powerpoint/2010/main" val="295232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F13DC95-4124-4203-AABF-A8C760703763}"/>
              </a:ext>
            </a:extLst>
          </p:cNvPr>
          <p:cNvSpPr txBox="1"/>
          <p:nvPr/>
        </p:nvSpPr>
        <p:spPr>
          <a:xfrm>
            <a:off x="5512905" y="5657671"/>
            <a:ext cx="6202017" cy="1754326"/>
          </a:xfrm>
          <a:prstGeom prst="rect">
            <a:avLst/>
          </a:prstGeom>
          <a:noFill/>
        </p:spPr>
        <p:txBody>
          <a:bodyPr wrap="square" rtlCol="0">
            <a:spAutoFit/>
          </a:bodyPr>
          <a:lstStyle/>
          <a:p>
            <a:r>
              <a:rPr lang="en-GB" b="1" i="1" dirty="0">
                <a:hlinkClick r:id="rId2"/>
              </a:rPr>
              <a:t>Watch this trailer for ‘Mangrove’ to get a flavour of the protest.</a:t>
            </a:r>
            <a:endParaRPr lang="en-GB" dirty="0">
              <a:hlinkClick r:id="rId2"/>
            </a:endParaRPr>
          </a:p>
          <a:p>
            <a:r>
              <a:rPr lang="en-GB" dirty="0">
                <a:hlinkClick r:id="rId2"/>
              </a:rPr>
              <a:t>https://www.youtube.com/watch?v=VHFLv3k2Eww</a:t>
            </a:r>
            <a:endParaRPr lang="en-GB" dirty="0"/>
          </a:p>
          <a:p>
            <a:endParaRPr lang="en-GB" dirty="0"/>
          </a:p>
          <a:p>
            <a:endParaRPr lang="en-GB" dirty="0"/>
          </a:p>
          <a:p>
            <a:endParaRPr lang="en-GB" dirty="0"/>
          </a:p>
        </p:txBody>
      </p:sp>
      <p:sp>
        <p:nvSpPr>
          <p:cNvPr id="5" name="TextBox 4">
            <a:extLst>
              <a:ext uri="{FF2B5EF4-FFF2-40B4-BE49-F238E27FC236}">
                <a16:creationId xmlns:a16="http://schemas.microsoft.com/office/drawing/2014/main" id="{3EB981F6-F00B-4AED-A6B9-E7D4E72FEF4A}"/>
              </a:ext>
            </a:extLst>
          </p:cNvPr>
          <p:cNvSpPr txBox="1"/>
          <p:nvPr/>
        </p:nvSpPr>
        <p:spPr>
          <a:xfrm>
            <a:off x="596348" y="323150"/>
            <a:ext cx="4916557" cy="6617196"/>
          </a:xfrm>
          <a:prstGeom prst="rect">
            <a:avLst/>
          </a:prstGeom>
          <a:noFill/>
        </p:spPr>
        <p:txBody>
          <a:bodyPr wrap="square" rtlCol="0">
            <a:spAutoFit/>
          </a:bodyPr>
          <a:lstStyle/>
          <a:p>
            <a:r>
              <a:rPr lang="en-GB" sz="2800" b="1" u="sng" dirty="0"/>
              <a:t>The Mangrove Nine:</a:t>
            </a:r>
          </a:p>
          <a:p>
            <a:endParaRPr lang="en-GB" dirty="0"/>
          </a:p>
          <a:p>
            <a:r>
              <a:rPr lang="en-GB" dirty="0"/>
              <a:t>What happened?</a:t>
            </a:r>
          </a:p>
          <a:p>
            <a:pPr marL="285750" indent="-285750">
              <a:buFontTx/>
              <a:buChar char="-"/>
            </a:pPr>
            <a:r>
              <a:rPr lang="en-GB" dirty="0"/>
              <a:t>Many Windrush migrants called Notting Hill, in London, home between 1949-1971.</a:t>
            </a:r>
          </a:p>
          <a:p>
            <a:pPr marL="285750" indent="-285750">
              <a:buFontTx/>
              <a:buChar char="-"/>
            </a:pPr>
            <a:r>
              <a:rPr lang="en-GB" dirty="0"/>
              <a:t>In 1968 Frank Crichlow, a Trinidadian, opened a restaurant called the </a:t>
            </a:r>
            <a:r>
              <a:rPr lang="en-GB" b="1" i="1" dirty="0"/>
              <a:t>Mangrove</a:t>
            </a:r>
            <a:r>
              <a:rPr lang="en-GB" dirty="0"/>
              <a:t>. It served spicy West Indian food and was an instant success.</a:t>
            </a:r>
          </a:p>
          <a:p>
            <a:pPr marL="285750" indent="-285750">
              <a:buFontTx/>
              <a:buChar char="-"/>
            </a:pPr>
            <a:r>
              <a:rPr lang="en-GB" dirty="0"/>
              <a:t>Jimi Hendrix, Diana Ross, Marvin Gaye and Bob Marley all dined at the </a:t>
            </a:r>
            <a:r>
              <a:rPr lang="en-GB" b="1" i="1" dirty="0"/>
              <a:t>Mangrove</a:t>
            </a:r>
            <a:r>
              <a:rPr lang="en-GB" dirty="0"/>
              <a:t>. It became a hub for the black community.</a:t>
            </a:r>
          </a:p>
          <a:p>
            <a:pPr marL="285750" indent="-285750">
              <a:buFontTx/>
              <a:buChar char="-"/>
            </a:pPr>
            <a:r>
              <a:rPr lang="en-GB" dirty="0"/>
              <a:t>Over the next year or two the </a:t>
            </a:r>
            <a:r>
              <a:rPr lang="en-GB" b="1" i="1" dirty="0"/>
              <a:t>Mangrove</a:t>
            </a:r>
            <a:r>
              <a:rPr lang="en-GB" dirty="0"/>
              <a:t> was repeatedly raided by the police and had its night café license revoked. No evidence of criminal activity was ever found. </a:t>
            </a:r>
            <a:r>
              <a:rPr lang="en-GB" b="1" dirty="0"/>
              <a:t>Frank and his customers were law abiding citizens.</a:t>
            </a:r>
          </a:p>
          <a:p>
            <a:pPr marL="285750" indent="-285750">
              <a:buFontTx/>
              <a:buChar char="-"/>
            </a:pPr>
            <a:r>
              <a:rPr lang="en-GB" dirty="0"/>
              <a:t>The Black Panther movement came to Frank’s aid. On August 9</a:t>
            </a:r>
            <a:r>
              <a:rPr lang="en-GB" baseline="30000" dirty="0"/>
              <a:t>th</a:t>
            </a:r>
            <a:r>
              <a:rPr lang="en-GB" dirty="0"/>
              <a:t> 1970 a crowd gathered outside the </a:t>
            </a:r>
            <a:r>
              <a:rPr lang="en-GB" b="1" i="1" dirty="0"/>
              <a:t>Mangrove</a:t>
            </a:r>
            <a:r>
              <a:rPr lang="en-GB" dirty="0"/>
              <a:t>. A peaceful protest ended with 24 police officers injured and 19 arrests.</a:t>
            </a:r>
          </a:p>
          <a:p>
            <a:pPr marL="285750" indent="-285750">
              <a:buFontTx/>
              <a:buChar char="-"/>
            </a:pPr>
            <a:endParaRPr lang="en-GB" dirty="0"/>
          </a:p>
          <a:p>
            <a:pPr marL="285750" indent="-285750">
              <a:buFontTx/>
              <a:buChar char="-"/>
            </a:pPr>
            <a:endParaRPr lang="en-GB" dirty="0"/>
          </a:p>
        </p:txBody>
      </p:sp>
      <p:pic>
        <p:nvPicPr>
          <p:cNvPr id="1026" name="Picture 2" descr="The Mangrove Nine">
            <a:extLst>
              <a:ext uri="{FF2B5EF4-FFF2-40B4-BE49-F238E27FC236}">
                <a16:creationId xmlns:a16="http://schemas.microsoft.com/office/drawing/2014/main" id="{7F388E37-F93F-4E1E-9B0F-E7F49BB1CE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4122" y="323150"/>
            <a:ext cx="6453809" cy="5217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8039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4665E90-01A8-422A-AC44-90C660076BAF}"/>
              </a:ext>
            </a:extLst>
          </p:cNvPr>
          <p:cNvSpPr txBox="1"/>
          <p:nvPr/>
        </p:nvSpPr>
        <p:spPr>
          <a:xfrm>
            <a:off x="402673" y="5981350"/>
            <a:ext cx="7105474" cy="923330"/>
          </a:xfrm>
          <a:prstGeom prst="rect">
            <a:avLst/>
          </a:prstGeom>
          <a:noFill/>
        </p:spPr>
        <p:txBody>
          <a:bodyPr wrap="square" rtlCol="0">
            <a:spAutoFit/>
          </a:bodyPr>
          <a:lstStyle/>
          <a:p>
            <a:r>
              <a:rPr lang="en-GB" b="1" i="1" dirty="0">
                <a:hlinkClick r:id="rId2"/>
              </a:rPr>
              <a:t>Watch the director and actors of ‘Mangrove’ discuss the Mangrove Nine</a:t>
            </a:r>
          </a:p>
          <a:p>
            <a:r>
              <a:rPr lang="en-GB" dirty="0">
                <a:hlinkClick r:id="rId2"/>
              </a:rPr>
              <a:t>https://www.youtube.com/watch?v=m_jqkYtfGQ8&amp;t=205s</a:t>
            </a:r>
            <a:endParaRPr lang="en-GB" dirty="0"/>
          </a:p>
          <a:p>
            <a:endParaRPr lang="en-GB" dirty="0"/>
          </a:p>
        </p:txBody>
      </p:sp>
      <p:pic>
        <p:nvPicPr>
          <p:cNvPr id="2050" name="Picture 2" descr="Darcus Howe | Brixton Advice Centre">
            <a:extLst>
              <a:ext uri="{FF2B5EF4-FFF2-40B4-BE49-F238E27FC236}">
                <a16:creationId xmlns:a16="http://schemas.microsoft.com/office/drawing/2014/main" id="{DA2B9DBE-28F0-4DB1-A491-EC2EAF49D9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209" y="839993"/>
            <a:ext cx="1708672" cy="199618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ltheia Jones-Lecointe: the Black Panther who became a Mangrove Nine hero |  Society | The Guardian">
            <a:extLst>
              <a:ext uri="{FF2B5EF4-FFF2-40B4-BE49-F238E27FC236}">
                <a16:creationId xmlns:a16="http://schemas.microsoft.com/office/drawing/2014/main" id="{24ACAF54-D324-4E48-A588-94523E31A3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209" y="3033406"/>
            <a:ext cx="2762250" cy="165735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Frank Crichlow obituary | Race | The Guardian">
            <a:extLst>
              <a:ext uri="{FF2B5EF4-FFF2-40B4-BE49-F238E27FC236}">
                <a16:creationId xmlns:a16="http://schemas.microsoft.com/office/drawing/2014/main" id="{ACD0F2ED-A16D-4E75-92B9-E64ED8DCDBB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209" y="4887980"/>
            <a:ext cx="2762250" cy="16573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ED1B977-FC7E-4786-A494-E6A0122A312B}"/>
              </a:ext>
            </a:extLst>
          </p:cNvPr>
          <p:cNvSpPr txBox="1"/>
          <p:nvPr/>
        </p:nvSpPr>
        <p:spPr>
          <a:xfrm>
            <a:off x="9353725" y="1970019"/>
            <a:ext cx="2575420" cy="923330"/>
          </a:xfrm>
          <a:prstGeom prst="rect">
            <a:avLst/>
          </a:prstGeom>
          <a:noFill/>
        </p:spPr>
        <p:txBody>
          <a:bodyPr wrap="square" rtlCol="0">
            <a:spAutoFit/>
          </a:bodyPr>
          <a:lstStyle/>
          <a:p>
            <a:r>
              <a:rPr lang="en-GB" dirty="0"/>
              <a:t>Darcus Howe, </a:t>
            </a:r>
          </a:p>
          <a:p>
            <a:r>
              <a:rPr lang="en-GB" dirty="0"/>
              <a:t>Altheia Jones – Le Cointe </a:t>
            </a:r>
          </a:p>
          <a:p>
            <a:r>
              <a:rPr lang="en-GB" dirty="0"/>
              <a:t>and Frank Crichlow</a:t>
            </a:r>
          </a:p>
        </p:txBody>
      </p:sp>
      <p:sp>
        <p:nvSpPr>
          <p:cNvPr id="6" name="TextBox 5">
            <a:extLst>
              <a:ext uri="{FF2B5EF4-FFF2-40B4-BE49-F238E27FC236}">
                <a16:creationId xmlns:a16="http://schemas.microsoft.com/office/drawing/2014/main" id="{6265D907-28FE-4B11-8B9D-4D7D323C4F89}"/>
              </a:ext>
            </a:extLst>
          </p:cNvPr>
          <p:cNvSpPr txBox="1"/>
          <p:nvPr/>
        </p:nvSpPr>
        <p:spPr>
          <a:xfrm>
            <a:off x="402672" y="251669"/>
            <a:ext cx="6946084" cy="5909310"/>
          </a:xfrm>
          <a:prstGeom prst="rect">
            <a:avLst/>
          </a:prstGeom>
          <a:noFill/>
        </p:spPr>
        <p:txBody>
          <a:bodyPr wrap="square" rtlCol="0">
            <a:spAutoFit/>
          </a:bodyPr>
          <a:lstStyle/>
          <a:p>
            <a:r>
              <a:rPr lang="en-GB" sz="2800" b="1" u="sng" dirty="0"/>
              <a:t>The Mangrove Nine Trial:</a:t>
            </a:r>
          </a:p>
          <a:p>
            <a:endParaRPr lang="en-GB" sz="800" b="1" u="sng" dirty="0"/>
          </a:p>
          <a:p>
            <a:pPr marL="285750" indent="-285750">
              <a:buFontTx/>
              <a:buChar char="-"/>
            </a:pPr>
            <a:r>
              <a:rPr lang="en-GB" dirty="0"/>
              <a:t>On August 9</a:t>
            </a:r>
            <a:r>
              <a:rPr lang="en-GB" baseline="30000" dirty="0"/>
              <a:t>th</a:t>
            </a:r>
            <a:r>
              <a:rPr lang="en-GB" dirty="0"/>
              <a:t> 1970 a crowd gathered outside the </a:t>
            </a:r>
            <a:r>
              <a:rPr lang="en-GB" b="1" i="1" dirty="0"/>
              <a:t>Mangrove</a:t>
            </a:r>
            <a:r>
              <a:rPr lang="en-GB" dirty="0"/>
              <a:t>. A peaceful protest ended with 24 police officers injured and 19 arrests.</a:t>
            </a:r>
          </a:p>
          <a:p>
            <a:pPr marL="285750" indent="-285750">
              <a:buFontTx/>
              <a:buChar char="-"/>
            </a:pPr>
            <a:r>
              <a:rPr lang="en-GB" dirty="0"/>
              <a:t>Nine individuals, including Frank Crichlow, Darcus Howe and Altheia Jones – Le Cointe, were arrested for incitement to riot.</a:t>
            </a:r>
          </a:p>
          <a:p>
            <a:pPr marL="285750" indent="-285750">
              <a:buFontTx/>
              <a:buChar char="-"/>
            </a:pPr>
            <a:r>
              <a:rPr lang="en-GB" dirty="0"/>
              <a:t>At first the charges were dismissed through lack of evidence and because police reports were contradictory.</a:t>
            </a:r>
          </a:p>
          <a:p>
            <a:pPr marL="285750" indent="-285750">
              <a:buFontTx/>
              <a:buChar char="-"/>
            </a:pPr>
            <a:r>
              <a:rPr lang="en-GB" dirty="0"/>
              <a:t>But the protesters had allegedly been heard shouting ‘Kill the Pigs’. The charges were reinstated as prosecutors said these words were evidence of violence. They were all rearrested.</a:t>
            </a:r>
          </a:p>
          <a:p>
            <a:pPr marL="285750" indent="-285750">
              <a:buFontTx/>
              <a:buChar char="-"/>
            </a:pPr>
            <a:r>
              <a:rPr lang="en-GB" dirty="0"/>
              <a:t>Darcus and Altheia took the bold decision to defend themselves in court. This meant they could speak directly to the jury. The prospect of black people defending themselves in court increased media attention.</a:t>
            </a:r>
          </a:p>
          <a:p>
            <a:pPr marL="285750" indent="-285750">
              <a:buFontTx/>
              <a:buChar char="-"/>
            </a:pPr>
            <a:r>
              <a:rPr lang="en-GB" dirty="0"/>
              <a:t>All defendants were cleared of the main charges to incite a riot. Four received suspended sentences for lesser offences.</a:t>
            </a:r>
          </a:p>
          <a:p>
            <a:pPr marL="285750" indent="-285750">
              <a:buFontTx/>
              <a:buChar char="-"/>
            </a:pPr>
            <a:r>
              <a:rPr lang="en-GB" dirty="0"/>
              <a:t>The case made legal history as it delivered the first judicial acknowledgment of </a:t>
            </a:r>
            <a:r>
              <a:rPr lang="en-GB" b="1" dirty="0"/>
              <a:t>racial hatred </a:t>
            </a:r>
            <a:r>
              <a:rPr lang="en-GB" dirty="0"/>
              <a:t>in the Metropolitan Police.</a:t>
            </a:r>
          </a:p>
          <a:p>
            <a:pPr marL="285750" indent="-285750">
              <a:buFontTx/>
              <a:buChar char="-"/>
            </a:pPr>
            <a:r>
              <a:rPr lang="en-GB" dirty="0"/>
              <a:t>The case also marked a major milestone in the fight for </a:t>
            </a:r>
            <a:r>
              <a:rPr lang="en-GB" b="1" dirty="0"/>
              <a:t>Civil Rights</a:t>
            </a:r>
            <a:r>
              <a:rPr lang="en-GB" dirty="0"/>
              <a:t> in Great Britain.</a:t>
            </a:r>
          </a:p>
        </p:txBody>
      </p:sp>
    </p:spTree>
    <p:extLst>
      <p:ext uri="{BB962C8B-B14F-4D97-AF65-F5344CB8AC3E}">
        <p14:creationId xmlns:p14="http://schemas.microsoft.com/office/powerpoint/2010/main" val="2265482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additive="base">
                                        <p:cTn id="3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anim calcmode="lin" valueType="num">
                                      <p:cBhvr additive="base">
                                        <p:cTn id="4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8" end="8"/>
                                            </p:txEl>
                                          </p:spTgt>
                                        </p:tgtEl>
                                        <p:attrNameLst>
                                          <p:attrName>style.visibility</p:attrName>
                                        </p:attrNameLst>
                                      </p:cBhvr>
                                      <p:to>
                                        <p:strVal val="visible"/>
                                      </p:to>
                                    </p:set>
                                    <p:anim calcmode="lin" valueType="num">
                                      <p:cBhvr additive="base">
                                        <p:cTn id="4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 calcmode="lin" valueType="num">
                                      <p:cBhvr additive="base">
                                        <p:cTn id="55"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F55BA23-FC44-45DB-B6A5-63368ECE288A}"/>
              </a:ext>
            </a:extLst>
          </p:cNvPr>
          <p:cNvSpPr/>
          <p:nvPr/>
        </p:nvSpPr>
        <p:spPr>
          <a:xfrm>
            <a:off x="1033670" y="614426"/>
            <a:ext cx="6096000" cy="1754326"/>
          </a:xfrm>
          <a:prstGeom prst="rect">
            <a:avLst/>
          </a:prstGeom>
        </p:spPr>
        <p:txBody>
          <a:bodyPr>
            <a:spAutoFit/>
          </a:bodyPr>
          <a:lstStyle/>
          <a:p>
            <a:r>
              <a:rPr lang="en-GB" dirty="0">
                <a:hlinkClick r:id="rId2"/>
              </a:rPr>
              <a:t>An in depth BBC article about the Mangrove Nine can be found here.</a:t>
            </a:r>
          </a:p>
          <a:p>
            <a:endParaRPr lang="en-GB" dirty="0">
              <a:hlinkClick r:id="rId2"/>
            </a:endParaRPr>
          </a:p>
          <a:p>
            <a:r>
              <a:rPr lang="en-GB" dirty="0">
                <a:hlinkClick r:id="rId2"/>
              </a:rPr>
              <a:t>https://www.bbc.co.uk/news/extra/jGD9WJrVXf/the-mangrove-nine-black-lives-matter</a:t>
            </a:r>
            <a:endParaRPr lang="en-GB" dirty="0"/>
          </a:p>
          <a:p>
            <a:endParaRPr lang="en-GB" dirty="0"/>
          </a:p>
        </p:txBody>
      </p:sp>
      <p:pic>
        <p:nvPicPr>
          <p:cNvPr id="3074" name="Picture 2" descr="Mangrove (film) - Wikipedia">
            <a:extLst>
              <a:ext uri="{FF2B5EF4-FFF2-40B4-BE49-F238E27FC236}">
                <a16:creationId xmlns:a16="http://schemas.microsoft.com/office/drawing/2014/main" id="{EEDA1982-95F7-40D9-A216-24B16F583A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0077" y="2368752"/>
            <a:ext cx="2095500" cy="31432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1F5646D-D475-4A78-BC91-1C546E3F896E}"/>
              </a:ext>
            </a:extLst>
          </p:cNvPr>
          <p:cNvSpPr txBox="1"/>
          <p:nvPr/>
        </p:nvSpPr>
        <p:spPr>
          <a:xfrm>
            <a:off x="3710609" y="2504661"/>
            <a:ext cx="4784034" cy="2585323"/>
          </a:xfrm>
          <a:prstGeom prst="rect">
            <a:avLst/>
          </a:prstGeom>
          <a:noFill/>
        </p:spPr>
        <p:txBody>
          <a:bodyPr wrap="square" rtlCol="0">
            <a:spAutoFit/>
          </a:bodyPr>
          <a:lstStyle/>
          <a:p>
            <a:r>
              <a:rPr lang="en-GB" b="1" dirty="0"/>
              <a:t>Mangrove </a:t>
            </a:r>
            <a:r>
              <a:rPr lang="en-GB" dirty="0"/>
              <a:t>can be found now on BBC </a:t>
            </a:r>
            <a:r>
              <a:rPr lang="en-GB" dirty="0" err="1"/>
              <a:t>Iplayer</a:t>
            </a:r>
            <a:r>
              <a:rPr lang="en-GB" dirty="0"/>
              <a:t>. The two hour episode tells the story of the Mangrove Nine. </a:t>
            </a:r>
            <a:r>
              <a:rPr lang="en-GB" b="1" i="1" u="sng" dirty="0"/>
              <a:t>It does contain some offensive language.</a:t>
            </a:r>
          </a:p>
          <a:p>
            <a:endParaRPr lang="en-GB" dirty="0"/>
          </a:p>
          <a:p>
            <a:r>
              <a:rPr lang="en-GB" dirty="0"/>
              <a:t>‘Mangrove’ is part of a larger series by director Steve </a:t>
            </a:r>
            <a:r>
              <a:rPr lang="en-GB" dirty="0" err="1"/>
              <a:t>Mcqueen</a:t>
            </a:r>
            <a:r>
              <a:rPr lang="en-GB" dirty="0"/>
              <a:t>. The series tells many stories of black resistance/excellence. The series is called Small Axe. </a:t>
            </a:r>
            <a:r>
              <a:rPr lang="en-GB" b="1" i="1" u="sng" dirty="0"/>
              <a:t>All episodes are available on </a:t>
            </a:r>
            <a:r>
              <a:rPr lang="en-GB" b="1" i="1" u="sng" dirty="0" err="1"/>
              <a:t>Iplayer</a:t>
            </a:r>
            <a:r>
              <a:rPr lang="en-GB" b="1" i="1" u="sng" dirty="0"/>
              <a:t> and all episodes are rated 15.</a:t>
            </a:r>
          </a:p>
        </p:txBody>
      </p:sp>
    </p:spTree>
    <p:extLst>
      <p:ext uri="{BB962C8B-B14F-4D97-AF65-F5344CB8AC3E}">
        <p14:creationId xmlns:p14="http://schemas.microsoft.com/office/powerpoint/2010/main" val="1347363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9689AAA6857545B34CE7A3CA980476" ma:contentTypeVersion="14" ma:contentTypeDescription="Create a new document." ma:contentTypeScope="" ma:versionID="90dfbf995e3cf24d4c8d238fc088f982">
  <xsd:schema xmlns:xsd="http://www.w3.org/2001/XMLSchema" xmlns:xs="http://www.w3.org/2001/XMLSchema" xmlns:p="http://schemas.microsoft.com/office/2006/metadata/properties" xmlns:ns3="8e93afff-d0f2-4747-b4d4-2907e4ca28ef" xmlns:ns4="e9857252-6ebd-4321-8753-8db28514910f" targetNamespace="http://schemas.microsoft.com/office/2006/metadata/properties" ma:root="true" ma:fieldsID="6dda54bed6e05530b8c5e36702765b5f" ns3:_="" ns4:_="">
    <xsd:import namespace="8e93afff-d0f2-4747-b4d4-2907e4ca28ef"/>
    <xsd:import namespace="e9857252-6ebd-4321-8753-8db28514910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93afff-d0f2-4747-b4d4-2907e4ca28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9857252-6ebd-4321-8753-8db28514910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990CC1-2B89-4107-9848-5321E0D09B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93afff-d0f2-4747-b4d4-2907e4ca28ef"/>
    <ds:schemaRef ds:uri="e9857252-6ebd-4321-8753-8db2851491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B2053C5-20E1-47FF-AD8F-A47B1E964C83}">
  <ds:schemaRefs>
    <ds:schemaRef ds:uri="http://schemas.microsoft.com/sharepoint/v3/contenttype/forms"/>
  </ds:schemaRefs>
</ds:datastoreItem>
</file>

<file path=customXml/itemProps3.xml><?xml version="1.0" encoding="utf-8"?>
<ds:datastoreItem xmlns:ds="http://schemas.openxmlformats.org/officeDocument/2006/customXml" ds:itemID="{76F47C4B-5FE4-4EC9-A8D2-467B61641638}">
  <ds:schemaRefs>
    <ds:schemaRef ds:uri="http://schemas.microsoft.com/office/2006/documentManagement/types"/>
    <ds:schemaRef ds:uri="http://www.w3.org/XML/1998/namespace"/>
    <ds:schemaRef ds:uri="http://purl.org/dc/dcmitype/"/>
    <ds:schemaRef ds:uri="http://purl.org/dc/term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e9857252-6ebd-4321-8753-8db28514910f"/>
    <ds:schemaRef ds:uri="8e93afff-d0f2-4747-b4d4-2907e4ca28ef"/>
  </ds:schemaRefs>
</ds:datastoreItem>
</file>

<file path=docProps/app.xml><?xml version="1.0" encoding="utf-8"?>
<Properties xmlns="http://schemas.openxmlformats.org/officeDocument/2006/extended-properties" xmlns:vt="http://schemas.openxmlformats.org/officeDocument/2006/docPropsVTypes">
  <TotalTime>73</TotalTime>
  <Words>520</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 Molloy</dc:creator>
  <cp:lastModifiedBy>K O'Keeffe</cp:lastModifiedBy>
  <cp:revision>11</cp:revision>
  <dcterms:created xsi:type="dcterms:W3CDTF">2022-10-09T15:35:29Z</dcterms:created>
  <dcterms:modified xsi:type="dcterms:W3CDTF">2022-10-18T13:33:05Z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0x010100AF9689AAA6857545B34CE7A3CA980476</vt:lpwstr>
  </property>
</Properties>
</file>